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1" r:id="rId22"/>
    <p:sldId id="279" r:id="rId23"/>
    <p:sldId id="280" r:id="rId24"/>
    <p:sldId id="282" r:id="rId25"/>
    <p:sldId id="283" r:id="rId26"/>
    <p:sldId id="284" r:id="rId27"/>
    <p:sldId id="417" r:id="rId28"/>
    <p:sldId id="418" r:id="rId29"/>
    <p:sldId id="41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>
      <p:cViewPr varScale="1">
        <p:scale>
          <a:sx n="121" d="100"/>
          <a:sy n="121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74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550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54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69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118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137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221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987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637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7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4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2FE52D9-2AF3-4D4C-9E0D-DB3BC2B0858C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2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fta.damis@dot.gov" TargetMode="External"/><Relationship Id="rId2" Type="http://schemas.openxmlformats.org/officeDocument/2006/relationships/hyperlink" Target="mailto:iyon.rosario@dot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Program Checkup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rPr>
              <a:t>Effective and Efficient Analysis for a Drug &amp; Alcohol Program</a:t>
            </a:r>
          </a:p>
          <a:p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rPr>
              <a:t>FTA NATIONAL CONFERENCE</a:t>
            </a:r>
          </a:p>
          <a:p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rPr>
              <a:t>Milwaukee – April 2019</a:t>
            </a:r>
          </a:p>
        </p:txBody>
      </p:sp>
    </p:spTree>
    <p:extLst>
      <p:ext uri="{BB962C8B-B14F-4D97-AF65-F5344CB8AC3E}">
        <p14:creationId xmlns:p14="http://schemas.microsoft.com/office/powerpoint/2010/main" val="2548322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Establish your hours of safety-sensitive duties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is the earliest test for the last year?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Spreadsheet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Manual records search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is the latest test for the last year?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Completion of forms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Notification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CCF / ATF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Results from MRO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Post-Accident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making forms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Complete and accurate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Consistent with regulations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Alcohol tests before drug tests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Time limits: 2 &amp; 8 for alcohol / 32 for drugs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Reasonable Suspicion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be infrequent 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Evaluation form from trained official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Time &amp; Date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Signature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List of contemporaneous observations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11104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Return-to-Duty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3" y="1828801"/>
            <a:ext cx="6990233" cy="4663439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be infrequent / Deserves in-depth look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positive test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RTD Letter from SAP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SAP Letterhead &amp; phone number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Employee name &amp; SSN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Employer name &amp; address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Original violation &amp; date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Date of assessment and treatment summary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Treatment/education provider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Dates of participation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Clinical characterization about participation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SAP determination of compliance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Follow-up testing plan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Continuing care/aftercare program, if applicable</a:t>
            </a:r>
          </a:p>
        </p:txBody>
      </p:sp>
    </p:spTree>
    <p:extLst>
      <p:ext uri="{BB962C8B-B14F-4D97-AF65-F5344CB8AC3E}">
        <p14:creationId xmlns:p14="http://schemas.microsoft.com/office/powerpoint/2010/main" val="1613758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Deserves in-depth look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Schedule outline of Follow-Up Tests from SAP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Tests that occurred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Compliance with SAP goals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Extensions during breaks in service</a:t>
            </a:r>
          </a:p>
        </p:txBody>
      </p:sp>
    </p:spTree>
    <p:extLst>
      <p:ext uri="{BB962C8B-B14F-4D97-AF65-F5344CB8AC3E}">
        <p14:creationId xmlns:p14="http://schemas.microsoft.com/office/powerpoint/2010/main" val="615103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Completion of CCFs / ATFs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Check ATF for common errors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Legibility of printout/results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Check ATF for common errors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Carbon shadows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Step 1D: “FTA”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Legibility</a:t>
            </a:r>
          </a:p>
        </p:txBody>
      </p:sp>
    </p:spTree>
    <p:extLst>
      <p:ext uri="{BB962C8B-B14F-4D97-AF65-F5344CB8AC3E}">
        <p14:creationId xmlns:p14="http://schemas.microsoft.com/office/powerpoint/2010/main" val="4115391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visit is still a component of a robust checkup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Check the enclosure for areas to conceal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General cleanliness is a correlator 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Are specimens secure?</a:t>
            </a:r>
          </a:p>
        </p:txBody>
      </p:sp>
    </p:spTree>
    <p:extLst>
      <p:ext uri="{BB962C8B-B14F-4D97-AF65-F5344CB8AC3E}">
        <p14:creationId xmlns:p14="http://schemas.microsoft.com/office/powerpoint/2010/main" val="3565019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Are the results clear and accurate?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Name of employee/donor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Test type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Modal authority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Average interval between test date and result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43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DAPM/DER (You!)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difficult was it to gather these data?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Did the filing make sense?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Were there contradictions?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chance vs. zero tolerance in policy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Untrained company officials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7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What is a Program Checkup?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What it can reveal and what it will cost</a:t>
            </a:r>
          </a:p>
        </p:txBody>
      </p:sp>
    </p:spTree>
    <p:extLst>
      <p:ext uri="{BB962C8B-B14F-4D97-AF65-F5344CB8AC3E}">
        <p14:creationId xmlns:p14="http://schemas.microsoft.com/office/powerpoint/2010/main" val="4046342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Previous Employer Records Requests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1-Hour (drug) training for employees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2-Hour D&amp;A Training for officials (RS Testing)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Policy receipts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457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TPA &amp; Random Pool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predictable are the random selection lists?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do they arrive?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format?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often do corrections need to be made?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78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checkup will help indicate what areas need focus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Additional analysis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Immediate correction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11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- Prioritize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Safety concerns first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Everyone performing safety-sensitive duties has a negative test result </a:t>
            </a:r>
          </a:p>
          <a:p>
            <a:pPr lvl="2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the random pool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07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health of your program may be fixable through fine-tuning and small fixes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may require additional time for a fix or could reveal that more effort is needed ongoing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require reconstruction – ask for FTA’s help</a:t>
            </a:r>
          </a:p>
        </p:txBody>
      </p:sp>
    </p:spTree>
    <p:extLst>
      <p:ext uri="{BB962C8B-B14F-4D97-AF65-F5344CB8AC3E}">
        <p14:creationId xmlns:p14="http://schemas.microsoft.com/office/powerpoint/2010/main" val="2765078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your list and begin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Print out this presentation and mark directly on the page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Ask for assistance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Get the program on-track</a:t>
            </a:r>
          </a:p>
        </p:txBody>
      </p:sp>
    </p:spTree>
    <p:extLst>
      <p:ext uri="{BB962C8B-B14F-4D97-AF65-F5344CB8AC3E}">
        <p14:creationId xmlns:p14="http://schemas.microsoft.com/office/powerpoint/2010/main" val="1834887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950" y="2103438"/>
            <a:ext cx="3852099" cy="1325562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422581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Help, please!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403" y="1946246"/>
            <a:ext cx="7620000" cy="4271992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Iyon Rosario – FTA Drug &amp; Alcohol Program Manager</a:t>
            </a:r>
          </a:p>
          <a:p>
            <a:pPr lvl="1"/>
            <a:r>
              <a:rPr lang="en-US" sz="1600" dirty="0"/>
              <a:t>(202) 366-2010, </a:t>
            </a:r>
            <a:r>
              <a:rPr lang="en-US" sz="16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iyon.rosario@dot.gov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</a:p>
          <a:p>
            <a:pPr lvl="1"/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FTA D&amp;A Project Office (U.S. DOT/Volpe Center)</a:t>
            </a:r>
          </a:p>
          <a:p>
            <a:pPr lvl="1"/>
            <a:r>
              <a:rPr lang="en-US" sz="1600" b="1" dirty="0"/>
              <a:t>Hotline</a:t>
            </a:r>
            <a:r>
              <a:rPr lang="en-US" sz="1600" dirty="0"/>
              <a:t>: (617) 494-6336, </a:t>
            </a:r>
            <a:r>
              <a:rPr lang="en-US" sz="16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fta.damis@dot.gov</a:t>
            </a:r>
            <a:r>
              <a:rPr lang="en-US" sz="1400" dirty="0"/>
              <a:t>	</a:t>
            </a:r>
          </a:p>
          <a:p>
            <a:pPr lvl="1"/>
            <a:endParaRPr lang="en-US" sz="1400" dirty="0"/>
          </a:p>
          <a:p>
            <a:pPr marL="574675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sz="2800" dirty="0"/>
              <a:t>	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793602"/>
            <a:ext cx="1600200" cy="1607198"/>
          </a:xfrm>
          <a:prstGeom prst="rect">
            <a:avLst/>
          </a:prstGeom>
        </p:spPr>
      </p:pic>
      <p:pic>
        <p:nvPicPr>
          <p:cNvPr id="5" name="Picture 4" descr="C:\Users\michael.redington\AppData\Local\Microsoft\Windows\Temporary Internet Files\Content.IE5\7RU07O7J\MC9003663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1161020" cy="147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8AD2-76BF-4E49-9DC9-5738C5F9DAA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31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transit-safety.fta.dot.gov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  <a:p>
            <a:pPr lvl="1"/>
            <a:r>
              <a:rPr lang="en-US" dirty="0"/>
              <a:t>Post-Accident, Reasonable Suspicion, Notification, Previous Employer</a:t>
            </a:r>
          </a:p>
          <a:p>
            <a:r>
              <a:rPr lang="en-US" dirty="0"/>
              <a:t>Policy Help</a:t>
            </a:r>
          </a:p>
          <a:p>
            <a:pPr lvl="1"/>
            <a:r>
              <a:rPr lang="en-US" dirty="0"/>
              <a:t>Checklist, Sample Policies, Policy Tool</a:t>
            </a:r>
          </a:p>
          <a:p>
            <a:r>
              <a:rPr lang="en-US" dirty="0"/>
              <a:t>Video</a:t>
            </a:r>
          </a:p>
          <a:p>
            <a:pPr lvl="1"/>
            <a:r>
              <a:rPr lang="en-US" dirty="0"/>
              <a:t>1hr Drug Training</a:t>
            </a:r>
          </a:p>
          <a:p>
            <a:pPr lvl="1"/>
            <a:r>
              <a:rPr lang="en-US" dirty="0"/>
              <a:t>Reasonable Suspicion</a:t>
            </a:r>
          </a:p>
          <a:p>
            <a:r>
              <a:rPr lang="en-US" dirty="0"/>
              <a:t>Conference &amp; Training Schedules</a:t>
            </a:r>
          </a:p>
          <a:p>
            <a:r>
              <a:rPr lang="en-US" dirty="0"/>
              <a:t>Register for Newsletter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8AD2-76BF-4E49-9DC9-5738C5F9DAA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43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069" y="570451"/>
            <a:ext cx="7190917" cy="578840"/>
          </a:xfrm>
        </p:spPr>
        <p:txBody>
          <a:bodyPr>
            <a:normAutofit/>
          </a:bodyPr>
          <a:lstStyle/>
          <a:p>
            <a:r>
              <a:rPr lang="en-US" sz="3200" dirty="0"/>
              <a:t>www.transportation.gov/odapc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1668" y="1451166"/>
            <a:ext cx="3691063" cy="496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8AD2-76BF-4E49-9DC9-5738C5F9DAA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9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What It Will Reveal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 general overview of the total program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Specifics about program requirements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Potential trends and vulnerabilities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What needs immediate action</a:t>
            </a:r>
          </a:p>
        </p:txBody>
      </p:sp>
    </p:spTree>
    <p:extLst>
      <p:ext uri="{BB962C8B-B14F-4D97-AF65-F5344CB8AC3E}">
        <p14:creationId xmlns:p14="http://schemas.microsoft.com/office/powerpoint/2010/main" val="230674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What It Will NOT Reveal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351337"/>
          </a:xfrm>
        </p:spPr>
        <p:txBody>
          <a:bodyPr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Every compliance issue within your program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Specific cost-value of vendors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Not a financial review, but a compliance review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checkup is a strategic review of indicators which correlate to overall program health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indicators tend to reflect typically problematic areas of a program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6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Establish the level of effort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realistic?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 hour per day / multiple hours per day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Section-by-section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1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Where is your current policy?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Does it exist electronically?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Last date of revision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Version control, tracking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Was the policy adopted/made official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 chance or zero tolerance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Accuracy of MRO, SAP, DER, listed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Random testing rate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Covered positions</a:t>
            </a:r>
          </a:p>
          <a:p>
            <a:pPr marL="274320" lvl="1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72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Pre-employment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are the steps in the process from application to safety-sensitive duty?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Are there gate-keeping provisions and steps?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Are you able to determine a date when safety-sensitive duties begin?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Test results must be certified as negative before an individual performs safety-sensitive functions</a:t>
            </a: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5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D0425-2CC1-45CC-A314-D3794760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Employer Records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46871-E303-4535-A115-C5882262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a new employee applies for a safety-sensitive position, do you send out previous employer records requests?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you ask employees (in writing) if they have ever failed or refused a pre-employment test?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Send – Receive (or follow up) – Verify - File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Custom 9">
      <a:dk1>
        <a:sysClr val="windowText" lastClr="000000"/>
      </a:dk1>
      <a:lt1>
        <a:sysClr val="window" lastClr="FFFFFF"/>
      </a:lt1>
      <a:dk2>
        <a:srgbClr val="0F619D"/>
      </a:dk2>
      <a:lt2>
        <a:srgbClr val="E9E5DC"/>
      </a:lt2>
      <a:accent1>
        <a:srgbClr val="B31D1F"/>
      </a:accent1>
      <a:accent2>
        <a:srgbClr val="0969A5"/>
      </a:accent2>
      <a:accent3>
        <a:srgbClr val="C48511"/>
      </a:accent3>
      <a:accent4>
        <a:srgbClr val="956251"/>
      </a:accent4>
      <a:accent5>
        <a:srgbClr val="0969A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788</Words>
  <Application>Microsoft Office PowerPoint</Application>
  <PresentationFormat>On-screen Show (4:3)</PresentationFormat>
  <Paragraphs>265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Century Schoolbook</vt:lpstr>
      <vt:lpstr>Wingdings 2</vt:lpstr>
      <vt:lpstr>View</vt:lpstr>
      <vt:lpstr>Program Checkup</vt:lpstr>
      <vt:lpstr>What is a Program Checkup?</vt:lpstr>
      <vt:lpstr>What It Will Reveal</vt:lpstr>
      <vt:lpstr>What It Will NOT Reveal</vt:lpstr>
      <vt:lpstr>Indicators</vt:lpstr>
      <vt:lpstr>Starting</vt:lpstr>
      <vt:lpstr>Policy</vt:lpstr>
      <vt:lpstr>Pre-employment Tests</vt:lpstr>
      <vt:lpstr>Previous Employer Records Requests</vt:lpstr>
      <vt:lpstr>Random Tests</vt:lpstr>
      <vt:lpstr>Random Tests</vt:lpstr>
      <vt:lpstr>Post-Accident Tests</vt:lpstr>
      <vt:lpstr>Reasonable Suspicion Tests</vt:lpstr>
      <vt:lpstr>Return-to-Duty Tests</vt:lpstr>
      <vt:lpstr>Follow-Up Tests</vt:lpstr>
      <vt:lpstr>Collection Site</vt:lpstr>
      <vt:lpstr>Collection Site</vt:lpstr>
      <vt:lpstr>MRO</vt:lpstr>
      <vt:lpstr>DAPM/DER (You!)</vt:lpstr>
      <vt:lpstr>Records</vt:lpstr>
      <vt:lpstr>TPA &amp; Random Pool</vt:lpstr>
      <vt:lpstr>Next Steps</vt:lpstr>
      <vt:lpstr>Next Steps - Prioritize</vt:lpstr>
      <vt:lpstr>Report Card</vt:lpstr>
      <vt:lpstr>Make your list and begin</vt:lpstr>
      <vt:lpstr>Resources</vt:lpstr>
      <vt:lpstr>Help, please! </vt:lpstr>
      <vt:lpstr>transit-safety.fta.dot.gov</vt:lpstr>
      <vt:lpstr>www.transportation.gov/odapc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Joseph Lofgren</dc:creator>
  <cp:lastModifiedBy>DeCoste, Lori (VOLPE)</cp:lastModifiedBy>
  <cp:revision>69</cp:revision>
  <dcterms:created xsi:type="dcterms:W3CDTF">2015-12-27T02:01:12Z</dcterms:created>
  <dcterms:modified xsi:type="dcterms:W3CDTF">2019-03-15T12:59:18Z</dcterms:modified>
</cp:coreProperties>
</file>